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nva Sans" panose="020B0604020202020204" charset="0"/>
      <p:regular r:id="rId15"/>
    </p:embeddedFont>
    <p:embeddedFont>
      <p:font typeface="Canva Sans Bold" panose="020B0604020202020204" charset="0"/>
      <p:regular r:id="rId16"/>
    </p:embeddedFont>
    <p:embeddedFont>
      <p:font typeface="Cinzel" panose="020B0604020202020204" charset="0"/>
      <p:regular r:id="rId17"/>
    </p:embeddedFont>
    <p:embeddedFont>
      <p:font typeface="Copperplate Gothic 32 AB" panose="020B0604020202020204" charset="0"/>
      <p:regular r:id="rId18"/>
    </p:embeddedFont>
    <p:embeddedFont>
      <p:font typeface="Glacial Indifference Bold" panose="020B0604020202020204" charset="0"/>
      <p:regular r:id="rId19"/>
    </p:embeddedFont>
    <p:embeddedFont>
      <p:font typeface="Montserrat Bold" panose="020B0604020202020204" charset="0"/>
      <p:regular r:id="rId20"/>
    </p:embeddedFont>
    <p:embeddedFont>
      <p:font typeface="Roboto Condensed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766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svg"/><Relationship Id="rId7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youtu.be/e-iZ-OiQMl4?si=O0DuF0Evv18-5is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1211747" y="4091805"/>
            <a:ext cx="5258519" cy="5166495"/>
          </a:xfrm>
          <a:custGeom>
            <a:avLst/>
            <a:gdLst/>
            <a:ahLst/>
            <a:cxnLst/>
            <a:rect l="l" t="t" r="r" b="b"/>
            <a:pathLst>
              <a:path w="5258519" h="5166495">
                <a:moveTo>
                  <a:pt x="0" y="0"/>
                </a:moveTo>
                <a:lnTo>
                  <a:pt x="5258519" y="0"/>
                </a:lnTo>
                <a:lnTo>
                  <a:pt x="5258519" y="5166495"/>
                </a:lnTo>
                <a:lnTo>
                  <a:pt x="0" y="51664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971575" y="2202892"/>
            <a:ext cx="14344850" cy="1119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7315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RUNNING GENAI ON INTEL AI LAPTOP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43400" y="3264803"/>
            <a:ext cx="11973025" cy="4583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1"/>
              </a:lnSpc>
              <a:spcBef>
                <a:spcPct val="0"/>
              </a:spcBef>
            </a:pPr>
            <a:r>
              <a:rPr lang="en-US" sz="2665" dirty="0">
                <a:solidFill>
                  <a:srgbClr val="000000"/>
                </a:solidFill>
                <a:latin typeface="Cinzel"/>
                <a:ea typeface="Cinzel"/>
                <a:cs typeface="Cinzel"/>
                <a:sym typeface="Cinzel"/>
              </a:rPr>
              <a:t>Leveraging </a:t>
            </a:r>
            <a:r>
              <a:rPr lang="en-US" sz="2665" dirty="0" err="1">
                <a:solidFill>
                  <a:srgbClr val="000000"/>
                </a:solidFill>
                <a:latin typeface="Cinzel"/>
                <a:ea typeface="Cinzel"/>
                <a:cs typeface="Cinzel"/>
                <a:sym typeface="Cinzel"/>
              </a:rPr>
              <a:t>openvino</a:t>
            </a:r>
            <a:r>
              <a:rPr lang="en-US" sz="2665" dirty="0">
                <a:solidFill>
                  <a:srgbClr val="000000"/>
                </a:solidFill>
                <a:latin typeface="Cinzel"/>
                <a:ea typeface="Cinzel"/>
                <a:cs typeface="Cinzel"/>
                <a:sym typeface="Cinzel"/>
              </a:rPr>
              <a:t> for efficient inference and fine-tuning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363051" y="7137422"/>
            <a:ext cx="3294168" cy="154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09"/>
              </a:lnSpc>
              <a:spcBef>
                <a:spcPct val="0"/>
              </a:spcBef>
            </a:pPr>
            <a:r>
              <a:rPr lang="en-US" sz="222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INTELlect Innovators                                  </a:t>
            </a:r>
          </a:p>
          <a:p>
            <a:pPr algn="l">
              <a:lnSpc>
                <a:spcPts val="3109"/>
              </a:lnSpc>
              <a:spcBef>
                <a:spcPct val="0"/>
              </a:spcBef>
            </a:pPr>
            <a:r>
              <a:rPr lang="en-US" sz="222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Farhan khan K A  </a:t>
            </a:r>
          </a:p>
          <a:p>
            <a:pPr algn="l">
              <a:lnSpc>
                <a:spcPts val="3109"/>
              </a:lnSpc>
              <a:spcBef>
                <a:spcPct val="0"/>
              </a:spcBef>
            </a:pPr>
            <a:r>
              <a:rPr lang="en-US" sz="222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Sowmya G M</a:t>
            </a:r>
          </a:p>
          <a:p>
            <a:pPr algn="l">
              <a:lnSpc>
                <a:spcPts val="3109"/>
              </a:lnSpc>
              <a:spcBef>
                <a:spcPct val="0"/>
              </a:spcBef>
            </a:pPr>
            <a:r>
              <a:rPr lang="en-US" sz="222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PESITM , Shivamogga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85846" y="6396383"/>
            <a:ext cx="2947122" cy="617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9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Presented By,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685846" y="1690108"/>
            <a:ext cx="10353721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TEAM MEMBERS AND CONTRIBUTION: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85846" y="2857934"/>
            <a:ext cx="15573454" cy="5646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9"/>
              </a:lnSpc>
            </a:pPr>
            <a:r>
              <a:rPr lang="en-US" sz="3221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Farhan Khan:</a:t>
            </a:r>
          </a:p>
          <a:p>
            <a:pPr marL="695478" lvl="1" indent="-347739" algn="l">
              <a:lnSpc>
                <a:spcPts val="4509"/>
              </a:lnSpc>
              <a:buFont typeface="Arial"/>
              <a:buChar char="•"/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 set up the fine-tuning environment using Intel OpenVINO and fine-tuned the Meta-LLama-2-7B-HF model for specific tasks. </a:t>
            </a:r>
          </a:p>
          <a:p>
            <a:pPr marL="695478" lvl="1" indent="-347739" algn="l">
              <a:lnSpc>
                <a:spcPts val="4509"/>
              </a:lnSpc>
              <a:buFont typeface="Arial"/>
              <a:buChar char="•"/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 evaluated the performance of the fine-tuned model and documented the entire fine-tuning process and results </a:t>
            </a:r>
          </a:p>
          <a:p>
            <a:pPr algn="l">
              <a:lnSpc>
                <a:spcPts val="4509"/>
              </a:lnSpc>
            </a:pPr>
            <a:r>
              <a:rPr lang="en-US" sz="3221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Sowmya:</a:t>
            </a:r>
          </a:p>
          <a:p>
            <a:pPr marL="695478" lvl="1" indent="-347739" algn="l">
              <a:lnSpc>
                <a:spcPts val="4509"/>
              </a:lnSpc>
              <a:buFont typeface="Arial"/>
              <a:buChar char="•"/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She set up the environment on Intel Developer Cloud Edge and implemented LLM inference using the Neural-Chat-7B-v3-1 model.</a:t>
            </a:r>
          </a:p>
          <a:p>
            <a:pPr marL="695478" lvl="1" indent="-347739" algn="l">
              <a:lnSpc>
                <a:spcPts val="4509"/>
              </a:lnSpc>
              <a:buFont typeface="Arial"/>
              <a:buChar char="•"/>
            </a:pPr>
            <a:r>
              <a:rPr lang="en-US" sz="32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She tested and validated the model’s performance on CPU and successfully demonstrated inference with test data.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685846" y="2867459"/>
            <a:ext cx="11777217" cy="5472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1106" lvl="1" indent="-375553" algn="l">
              <a:lnSpc>
                <a:spcPts val="4870"/>
              </a:lnSpc>
              <a:buFont typeface="Arial"/>
              <a:buChar char="•"/>
            </a:pPr>
            <a:r>
              <a:rPr lang="en-US" sz="347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Significant improvements in inference performance and efficiency using OpenVINO.</a:t>
            </a:r>
          </a:p>
          <a:p>
            <a:pPr marL="751106" lvl="1" indent="-375553" algn="l">
              <a:lnSpc>
                <a:spcPts val="4870"/>
              </a:lnSpc>
              <a:buFont typeface="Arial"/>
              <a:buChar char="•"/>
            </a:pPr>
            <a:r>
              <a:rPr lang="en-US" sz="347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Viable solution for deploying AI models on existing hardware infrastructure.</a:t>
            </a:r>
          </a:p>
          <a:p>
            <a:pPr marL="751106" lvl="1" indent="-375553" algn="l">
              <a:lnSpc>
                <a:spcPts val="4870"/>
              </a:lnSpc>
              <a:buFont typeface="Arial"/>
              <a:buChar char="•"/>
            </a:pPr>
            <a:r>
              <a:rPr lang="en-US" sz="347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Future work includes further optimizations, real-world application integration, and comprehensive benchmarking</a:t>
            </a:r>
          </a:p>
          <a:p>
            <a:pPr marL="751106" lvl="1" indent="-375553" algn="l">
              <a:lnSpc>
                <a:spcPts val="4870"/>
              </a:lnSpc>
              <a:buFont typeface="Arial"/>
              <a:buChar char="•"/>
            </a:pPr>
            <a:r>
              <a:rPr lang="en-US" sz="347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Successful implementation of GenAI models on Intel laptops using openvino.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3186273" y="4914454"/>
            <a:ext cx="7864225" cy="6543663"/>
            <a:chOff x="0" y="0"/>
            <a:chExt cx="10485633" cy="8724884"/>
          </a:xfrm>
        </p:grpSpPr>
        <p:sp>
          <p:nvSpPr>
            <p:cNvPr id="18" name="Freeform 18"/>
            <p:cNvSpPr/>
            <p:nvPr/>
          </p:nvSpPr>
          <p:spPr>
            <a:xfrm>
              <a:off x="732033" y="5198387"/>
              <a:ext cx="9753600" cy="1962912"/>
            </a:xfrm>
            <a:custGeom>
              <a:avLst/>
              <a:gdLst/>
              <a:ahLst/>
              <a:cxnLst/>
              <a:rect l="l" t="t" r="r" b="b"/>
              <a:pathLst>
                <a:path w="9753600" h="1962912">
                  <a:moveTo>
                    <a:pt x="0" y="0"/>
                  </a:moveTo>
                  <a:lnTo>
                    <a:pt x="9753600" y="0"/>
                  </a:lnTo>
                  <a:lnTo>
                    <a:pt x="9753600" y="1962912"/>
                  </a:lnTo>
                  <a:lnTo>
                    <a:pt x="0" y="19629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6202599" cy="8724884"/>
            </a:xfrm>
            <a:custGeom>
              <a:avLst/>
              <a:gdLst/>
              <a:ahLst/>
              <a:cxnLst/>
              <a:rect l="l" t="t" r="r" b="b"/>
              <a:pathLst>
                <a:path w="6202599" h="8724884">
                  <a:moveTo>
                    <a:pt x="0" y="0"/>
                  </a:moveTo>
                  <a:lnTo>
                    <a:pt x="6202599" y="0"/>
                  </a:lnTo>
                  <a:lnTo>
                    <a:pt x="6202599" y="8724884"/>
                  </a:lnTo>
                  <a:lnTo>
                    <a:pt x="0" y="87248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1685846" y="1690108"/>
            <a:ext cx="5395773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CONCLUSION: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975132" y="2476934"/>
            <a:ext cx="3497580" cy="8229600"/>
          </a:xfrm>
          <a:custGeom>
            <a:avLst/>
            <a:gdLst/>
            <a:ahLst/>
            <a:cxnLst/>
            <a:rect l="l" t="t" r="r" b="b"/>
            <a:pathLst>
              <a:path w="3497580" h="8229600">
                <a:moveTo>
                  <a:pt x="0" y="0"/>
                </a:moveTo>
                <a:lnTo>
                  <a:pt x="3497580" y="0"/>
                </a:lnTo>
                <a:lnTo>
                  <a:pt x="349758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685846" y="3189825"/>
            <a:ext cx="12950259" cy="4262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8153" lvl="1" indent="-439076" algn="l">
              <a:lnSpc>
                <a:spcPts val="5694"/>
              </a:lnSpc>
              <a:buFont typeface="Arial"/>
              <a:buChar char="•"/>
            </a:pPr>
            <a:r>
              <a:rPr lang="en-US" sz="40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Explore additional OpenVINO optimizations.</a:t>
            </a:r>
          </a:p>
          <a:p>
            <a:pPr marL="878153" lvl="1" indent="-439076" algn="l">
              <a:lnSpc>
                <a:spcPts val="5694"/>
              </a:lnSpc>
              <a:buFont typeface="Arial"/>
              <a:buChar char="•"/>
            </a:pPr>
            <a:r>
              <a:rPr lang="en-US" sz="40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Integrate optimized models into real-world applications.</a:t>
            </a:r>
          </a:p>
          <a:p>
            <a:pPr marL="878153" lvl="1" indent="-439076" algn="l">
              <a:lnSpc>
                <a:spcPts val="5694"/>
              </a:lnSpc>
              <a:buFont typeface="Arial"/>
              <a:buChar char="•"/>
            </a:pPr>
            <a:r>
              <a:rPr lang="en-US" sz="40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Conduct comparative studies for performance evaluation.</a:t>
            </a:r>
          </a:p>
          <a:p>
            <a:pPr marL="878153" lvl="1" indent="-439076" algn="l">
              <a:lnSpc>
                <a:spcPts val="5694"/>
              </a:lnSpc>
              <a:buFont typeface="Arial"/>
              <a:buChar char="•"/>
            </a:pPr>
            <a:r>
              <a:rPr lang="en-US" sz="40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Integrate models into real-world applications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85846" y="1690108"/>
            <a:ext cx="6583306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FUTURE DIRECTIONS: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7334541" y="3302321"/>
            <a:ext cx="2481603" cy="2545234"/>
          </a:xfrm>
          <a:custGeom>
            <a:avLst/>
            <a:gdLst/>
            <a:ahLst/>
            <a:cxnLst/>
            <a:rect l="l" t="t" r="r" b="b"/>
            <a:pathLst>
              <a:path w="2481603" h="2545234">
                <a:moveTo>
                  <a:pt x="0" y="0"/>
                </a:moveTo>
                <a:lnTo>
                  <a:pt x="2481603" y="0"/>
                </a:lnTo>
                <a:lnTo>
                  <a:pt x="2481603" y="2545234"/>
                </a:lnTo>
                <a:lnTo>
                  <a:pt x="0" y="25452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247956" y="1702396"/>
            <a:ext cx="8780340" cy="103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sz="6067" u="sng">
                <a:solidFill>
                  <a:srgbClr val="27538C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VIDEO DEMO LINK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41767" y="6304755"/>
            <a:ext cx="3867150" cy="920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48"/>
              </a:lnSpc>
            </a:pPr>
            <a:r>
              <a:rPr lang="en-US" sz="5391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7" tooltip="https://youtu.be/e-iZ-OiQMl4?si=O0DuF0Evv18-5isC"/>
              </a:rPr>
              <a:t>Click Here!!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685846" y="1841364"/>
            <a:ext cx="11872006" cy="146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statement: </a:t>
            </a:r>
          </a:p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GenAI on intel AI laptops and simple LLM inference on  CPU and fine tuning of LLM models using intel Openvino.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85846" y="4067027"/>
            <a:ext cx="13085714" cy="3504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 in running GenAI models on local systems due to compatibility and hardware constraints.</a:t>
            </a:r>
          </a:p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Need for efficient inference and fine-tuning of large language models on accessible hardware.</a:t>
            </a:r>
          </a:p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Requirement for optimization techniques to enhance performance and efficiency.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flipH="1">
            <a:off x="13337602" y="1350426"/>
            <a:ext cx="6194338" cy="3484315"/>
          </a:xfrm>
          <a:custGeom>
            <a:avLst/>
            <a:gdLst/>
            <a:ahLst/>
            <a:cxnLst/>
            <a:rect l="l" t="t" r="r" b="b"/>
            <a:pathLst>
              <a:path w="6194338" h="3484315">
                <a:moveTo>
                  <a:pt x="6194338" y="0"/>
                </a:moveTo>
                <a:lnTo>
                  <a:pt x="0" y="0"/>
                </a:lnTo>
                <a:lnTo>
                  <a:pt x="0" y="3484316"/>
                </a:lnTo>
                <a:lnTo>
                  <a:pt x="6194338" y="3484316"/>
                </a:lnTo>
                <a:lnTo>
                  <a:pt x="6194338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470249" y="3340597"/>
            <a:ext cx="13085714" cy="4091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Leveraging Intel Edge Developer Cloud for compatibility and performance.</a:t>
            </a:r>
          </a:p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Utilizing Intel OpenVINO for model optimization.</a:t>
            </a:r>
          </a:p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Focus on CPU-based inference and fine-tuning to avoid the need for expensive GPUs.</a:t>
            </a:r>
          </a:p>
          <a:p>
            <a:pPr marL="722363" lvl="1" indent="-361182" algn="l">
              <a:lnSpc>
                <a:spcPts val="4684"/>
              </a:lnSpc>
              <a:buFont typeface="Arial"/>
              <a:buChar char="•"/>
            </a:pPr>
            <a:r>
              <a:rPr lang="en-US" sz="33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Focus on converting models to FP16, INT8, and INT4 formats for improved performance.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85846" y="1680583"/>
            <a:ext cx="10921505" cy="1009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1"/>
              </a:lnSpc>
            </a:pPr>
            <a:r>
              <a:rPr lang="en-US" sz="6501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UNIQUE IDEA BRIEF (SOLUTION)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4269391" y="1452243"/>
            <a:ext cx="3427324" cy="3354494"/>
          </a:xfrm>
          <a:custGeom>
            <a:avLst/>
            <a:gdLst/>
            <a:ahLst/>
            <a:cxnLst/>
            <a:rect l="l" t="t" r="r" b="b"/>
            <a:pathLst>
              <a:path w="3427324" h="3354494">
                <a:moveTo>
                  <a:pt x="0" y="0"/>
                </a:moveTo>
                <a:lnTo>
                  <a:pt x="3427324" y="0"/>
                </a:lnTo>
                <a:lnTo>
                  <a:pt x="3427324" y="3354493"/>
                </a:lnTo>
                <a:lnTo>
                  <a:pt x="0" y="33544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685846" y="2591234"/>
            <a:ext cx="11872006" cy="146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Performance Enhancement:</a:t>
            </a:r>
          </a:p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FP16, INT8, and INT4 optimizations for faster and more efficient execution.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85846" y="5258330"/>
            <a:ext cx="11912552" cy="345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6"/>
              </a:lnSpc>
              <a:spcBef>
                <a:spcPct val="0"/>
              </a:spcBef>
            </a:pPr>
            <a:r>
              <a:rPr lang="en-US" sz="2790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Cost-Effectiveness:</a:t>
            </a:r>
          </a:p>
          <a:p>
            <a:pPr marL="602361" lvl="1" indent="-301180" algn="just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Utilization of existing Intel CPU resources, broad deployment options.</a:t>
            </a:r>
          </a:p>
          <a:p>
            <a:pPr marL="602361" lvl="1" indent="-301180" algn="just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Efficient inference using neural-chat-7b-v3-1 model.</a:t>
            </a:r>
          </a:p>
          <a:p>
            <a:pPr marL="602361" lvl="1" indent="-301180" algn="just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Fine-tuning capabilities with Meta-LLama-2-7b-hf model.</a:t>
            </a:r>
          </a:p>
          <a:p>
            <a:pPr marL="602361" lvl="1" indent="-301180" algn="just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 optimization using FP16, INT8, and INT4 formats for better performance.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85846" y="4172292"/>
            <a:ext cx="11872006" cy="971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Resource Efficiency:</a:t>
            </a:r>
          </a:p>
          <a:p>
            <a:pPr algn="just">
              <a:lnSpc>
                <a:spcPts val="3905"/>
              </a:lnSpc>
              <a:spcBef>
                <a:spcPct val="0"/>
              </a:spcBef>
            </a:pPr>
            <a:r>
              <a:rPr lang="en-US" sz="278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CPU optimization reducing reliance on GPUs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85846" y="1690108"/>
            <a:ext cx="5395773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FEATURES OFFERED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4586068" y="5443193"/>
            <a:ext cx="3511780" cy="5007886"/>
          </a:xfrm>
          <a:custGeom>
            <a:avLst/>
            <a:gdLst/>
            <a:ahLst/>
            <a:cxnLst/>
            <a:rect l="l" t="t" r="r" b="b"/>
            <a:pathLst>
              <a:path w="3511780" h="5007886">
                <a:moveTo>
                  <a:pt x="0" y="0"/>
                </a:moveTo>
                <a:lnTo>
                  <a:pt x="3511780" y="0"/>
                </a:lnTo>
                <a:lnTo>
                  <a:pt x="3511780" y="5007887"/>
                </a:lnTo>
                <a:lnTo>
                  <a:pt x="0" y="50078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685846" y="1690108"/>
            <a:ext cx="5395773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PROCESS FLOW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85846" y="2876984"/>
            <a:ext cx="12458083" cy="5400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4"/>
              </a:lnSpc>
              <a:spcBef>
                <a:spcPct val="0"/>
              </a:spcBef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Environment Setup: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Intel Edge Developer Cloud platform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 3.10 (OpenVINO Notebooks 2024.1.0)</a:t>
            </a:r>
          </a:p>
          <a:p>
            <a:pPr algn="l">
              <a:lnSpc>
                <a:spcPts val="4324"/>
              </a:lnSpc>
              <a:spcBef>
                <a:spcPct val="0"/>
              </a:spcBef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Selection and Configuration</a:t>
            </a: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Inference Model: neural-chat-7b-v3-1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Fine-Tuning Model: Meta-LLama-2-7b-hf</a:t>
            </a:r>
          </a:p>
          <a:p>
            <a:pPr algn="l">
              <a:lnSpc>
                <a:spcPts val="4324"/>
              </a:lnSpc>
              <a:spcBef>
                <a:spcPct val="0"/>
              </a:spcBef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Optimization: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FP16, INT8, and INT4 conversions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Inference and Fine-Tuning Processes:</a:t>
            </a:r>
          </a:p>
          <a:p>
            <a:pPr marL="666887" lvl="1" indent="-333444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Tokenization, training setup, model export, and benchmarking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540559" y="2776168"/>
            <a:ext cx="14007415" cy="6090180"/>
          </a:xfrm>
          <a:custGeom>
            <a:avLst/>
            <a:gdLst/>
            <a:ahLst/>
            <a:cxnLst/>
            <a:rect l="l" t="t" r="r" b="b"/>
            <a:pathLst>
              <a:path w="14007415" h="6090180">
                <a:moveTo>
                  <a:pt x="0" y="0"/>
                </a:moveTo>
                <a:lnTo>
                  <a:pt x="14007414" y="0"/>
                </a:lnTo>
                <a:lnTo>
                  <a:pt x="14007414" y="6090180"/>
                </a:lnTo>
                <a:lnTo>
                  <a:pt x="0" y="60901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Inference Process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fig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04873" y="1630731"/>
            <a:ext cx="5395773" cy="7822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 dirty="0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ARCHITECTURE</a:t>
            </a: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endParaRPr lang="en-US" sz="5102" u="sng" dirty="0">
              <a:solidFill>
                <a:srgbClr val="27538C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pPr algn="l">
              <a:lnSpc>
                <a:spcPts val="6123"/>
              </a:lnSpc>
            </a:pPr>
            <a:r>
              <a:rPr lang="en-US" sz="5102" u="sng" dirty="0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       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504873" y="2731565"/>
            <a:ext cx="14171687" cy="6348253"/>
          </a:xfrm>
          <a:custGeom>
            <a:avLst/>
            <a:gdLst/>
            <a:ahLst/>
            <a:cxnLst/>
            <a:rect l="l" t="t" r="r" b="b"/>
            <a:pathLst>
              <a:path w="14171687" h="6348253">
                <a:moveTo>
                  <a:pt x="0" y="0"/>
                </a:moveTo>
                <a:lnTo>
                  <a:pt x="14171688" y="0"/>
                </a:lnTo>
                <a:lnTo>
                  <a:pt x="14171688" y="6348253"/>
                </a:lnTo>
                <a:lnTo>
                  <a:pt x="0" y="63482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504873" y="1630731"/>
            <a:ext cx="5395773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ARCHITECTURE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11168" y="9231606"/>
            <a:ext cx="4690431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Figure 2: Fine-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TuningProcess</a:t>
            </a: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ea typeface="Canva Sans Bold"/>
              <a:cs typeface="Times New Roman" panose="02020603050405020304" pitchFamily="18" charset="0"/>
              <a:sym typeface="Canva Sa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1211747" y="4751643"/>
            <a:ext cx="6551077" cy="5699437"/>
          </a:xfrm>
          <a:custGeom>
            <a:avLst/>
            <a:gdLst/>
            <a:ahLst/>
            <a:cxnLst/>
            <a:rect l="l" t="t" r="r" b="b"/>
            <a:pathLst>
              <a:path w="6551077" h="5699437">
                <a:moveTo>
                  <a:pt x="0" y="0"/>
                </a:moveTo>
                <a:lnTo>
                  <a:pt x="6551077" y="0"/>
                </a:lnTo>
                <a:lnTo>
                  <a:pt x="6551077" y="5699437"/>
                </a:lnTo>
                <a:lnTo>
                  <a:pt x="0" y="56994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685846" y="1690108"/>
            <a:ext cx="5395773" cy="78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3"/>
              </a:lnSpc>
            </a:pPr>
            <a:r>
              <a:rPr lang="en-US" sz="5102" u="sng">
                <a:solidFill>
                  <a:srgbClr val="27538C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TECH STACK USED: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85846" y="2876984"/>
            <a:ext cx="11222182" cy="5941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4"/>
              </a:lnSpc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Platform:</a:t>
            </a: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Intel Edge Developer Cloud</a:t>
            </a:r>
          </a:p>
          <a:p>
            <a:pPr algn="l">
              <a:lnSpc>
                <a:spcPts val="4324"/>
              </a:lnSpc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Kernel: 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 3.10 (OpenVINO Notebooks 2024.1.0)</a:t>
            </a:r>
          </a:p>
          <a:p>
            <a:pPr algn="l">
              <a:lnSpc>
                <a:spcPts val="4324"/>
              </a:lnSpc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CPU:</a:t>
            </a: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Intel(R) Xeon(R) Gold 5218R CPU @ 2.10GHz</a:t>
            </a:r>
          </a:p>
          <a:p>
            <a:pPr algn="l">
              <a:lnSpc>
                <a:spcPts val="4324"/>
              </a:lnSpc>
            </a:pPr>
            <a:r>
              <a:rPr lang="en-US" sz="3088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Libraries and Tools: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OpenVINO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Hugging Face transformers library</a:t>
            </a:r>
          </a:p>
          <a:p>
            <a:pPr marL="666886" lvl="1" indent="-333443" algn="l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torch.onnx.export</a:t>
            </a:r>
          </a:p>
          <a:p>
            <a:pPr algn="l">
              <a:lnSpc>
                <a:spcPts val="4324"/>
              </a:lnSpc>
            </a:pPr>
            <a:endParaRPr lang="en-US" sz="3088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013597"/>
            <a:ext cx="10405520" cy="3273403"/>
          </a:xfrm>
          <a:custGeom>
            <a:avLst/>
            <a:gdLst/>
            <a:ahLst/>
            <a:cxnLst/>
            <a:rect l="l" t="t" r="r" b="b"/>
            <a:pathLst>
              <a:path w="10405520" h="3273403">
                <a:moveTo>
                  <a:pt x="0" y="0"/>
                </a:moveTo>
                <a:lnTo>
                  <a:pt x="10405520" y="0"/>
                </a:lnTo>
                <a:lnTo>
                  <a:pt x="10405520" y="3273403"/>
                </a:lnTo>
                <a:lnTo>
                  <a:pt x="0" y="327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38126" y="0"/>
            <a:ext cx="9649874" cy="1254484"/>
          </a:xfrm>
          <a:custGeom>
            <a:avLst/>
            <a:gdLst/>
            <a:ahLst/>
            <a:cxnLst/>
            <a:rect l="l" t="t" r="r" b="b"/>
            <a:pathLst>
              <a:path w="9649874" h="1254484">
                <a:moveTo>
                  <a:pt x="9649874" y="0"/>
                </a:moveTo>
                <a:lnTo>
                  <a:pt x="0" y="0"/>
                </a:lnTo>
                <a:lnTo>
                  <a:pt x="0" y="1254484"/>
                </a:lnTo>
                <a:lnTo>
                  <a:pt x="9649874" y="1254484"/>
                </a:lnTo>
                <a:lnTo>
                  <a:pt x="96498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440305"/>
            <a:ext cx="9544266" cy="842510"/>
            <a:chOff x="0" y="0"/>
            <a:chExt cx="2513716" cy="2218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13716" cy="221896"/>
            </a:xfrm>
            <a:custGeom>
              <a:avLst/>
              <a:gdLst/>
              <a:ahLst/>
              <a:cxnLst/>
              <a:rect l="l" t="t" r="r" b="b"/>
              <a:pathLst>
                <a:path w="2513716" h="221896">
                  <a:moveTo>
                    <a:pt x="2310516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513716" y="221896"/>
                  </a:lnTo>
                  <a:lnTo>
                    <a:pt x="2310516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2310516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5846" y="570092"/>
            <a:ext cx="8301748" cy="500151"/>
            <a:chOff x="0" y="0"/>
            <a:chExt cx="3683131" cy="2218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3131" cy="221896"/>
            </a:xfrm>
            <a:custGeom>
              <a:avLst/>
              <a:gdLst/>
              <a:ahLst/>
              <a:cxnLst/>
              <a:rect l="l" t="t" r="r" b="b"/>
              <a:pathLst>
                <a:path w="3683131" h="221896">
                  <a:moveTo>
                    <a:pt x="3479931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3683131" y="221896"/>
                  </a:lnTo>
                  <a:lnTo>
                    <a:pt x="3479931" y="0"/>
                  </a:lnTo>
                  <a:close/>
                </a:path>
              </a:pathLst>
            </a:custGeom>
            <a:solidFill>
              <a:srgbClr val="1236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3479931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16144" y="10029825"/>
            <a:ext cx="2791207" cy="842510"/>
            <a:chOff x="0" y="0"/>
            <a:chExt cx="735133" cy="2218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133" cy="221896"/>
            </a:xfrm>
            <a:custGeom>
              <a:avLst/>
              <a:gdLst/>
              <a:ahLst/>
              <a:cxnLst/>
              <a:rect l="l" t="t" r="r" b="b"/>
              <a:pathLst>
                <a:path w="735133" h="221896">
                  <a:moveTo>
                    <a:pt x="531933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735133" y="221896"/>
                  </a:lnTo>
                  <a:lnTo>
                    <a:pt x="531933" y="0"/>
                  </a:lnTo>
                  <a:close/>
                </a:path>
              </a:pathLst>
            </a:custGeom>
            <a:solidFill>
              <a:srgbClr val="3671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531933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42509" y="-105009"/>
            <a:ext cx="16912758" cy="1557251"/>
            <a:chOff x="0" y="0"/>
            <a:chExt cx="2409929" cy="2218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09929" cy="221896"/>
            </a:xfrm>
            <a:custGeom>
              <a:avLst/>
              <a:gdLst/>
              <a:ahLst/>
              <a:cxnLst/>
              <a:rect l="l" t="t" r="r" b="b"/>
              <a:pathLst>
                <a:path w="2409929" h="221896">
                  <a:moveTo>
                    <a:pt x="2206729" y="0"/>
                  </a:moveTo>
                  <a:lnTo>
                    <a:pt x="0" y="0"/>
                  </a:lnTo>
                  <a:lnTo>
                    <a:pt x="203200" y="221896"/>
                  </a:lnTo>
                  <a:lnTo>
                    <a:pt x="2409929" y="221896"/>
                  </a:lnTo>
                  <a:lnTo>
                    <a:pt x="2206729" y="0"/>
                  </a:lnTo>
                  <a:close/>
                </a:path>
              </a:pathLst>
            </a:custGeom>
            <a:solidFill>
              <a:srgbClr val="27538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206729" cy="259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213316" y="1957285"/>
            <a:ext cx="11662017" cy="6935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91"/>
              </a:lnSpc>
            </a:pPr>
            <a:r>
              <a:rPr lang="en-US" sz="3922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Models: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Inference Model: neural-chat-7b-v3-1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Fine-Tuning Model: Meta-LLama-2-7b-hf</a:t>
            </a:r>
          </a:p>
          <a:p>
            <a:pPr algn="l">
              <a:lnSpc>
                <a:spcPts val="5491"/>
              </a:lnSpc>
            </a:pPr>
            <a:r>
              <a:rPr lang="en-US" sz="3922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Dataset: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Wikitext-2-raw-v1</a:t>
            </a:r>
          </a:p>
          <a:p>
            <a:pPr algn="l">
              <a:lnSpc>
                <a:spcPts val="5491"/>
              </a:lnSpc>
            </a:pPr>
            <a:r>
              <a:rPr lang="en-US" sz="3922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Transformers Library : 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(AutoTokenizer, OVModelForCausalLM)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Hugging Face Trainer API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ONNX (Model Export)</a:t>
            </a:r>
          </a:p>
          <a:p>
            <a:pPr marL="846838" lvl="1" indent="-423419" algn="l">
              <a:lnSpc>
                <a:spcPts val="5491"/>
              </a:lnSpc>
              <a:buFont typeface="Arial"/>
              <a:buChar char="•"/>
            </a:pPr>
            <a:r>
              <a:rPr lang="en-US" sz="39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PyTorch (Model Training)</a:t>
            </a:r>
          </a:p>
        </p:txBody>
      </p:sp>
      <p:sp>
        <p:nvSpPr>
          <p:cNvPr id="17" name="Freeform 17"/>
          <p:cNvSpPr/>
          <p:nvPr/>
        </p:nvSpPr>
        <p:spPr>
          <a:xfrm>
            <a:off x="12924257" y="3581921"/>
            <a:ext cx="4335043" cy="4533379"/>
          </a:xfrm>
          <a:custGeom>
            <a:avLst/>
            <a:gdLst/>
            <a:ahLst/>
            <a:cxnLst/>
            <a:rect l="l" t="t" r="r" b="b"/>
            <a:pathLst>
              <a:path w="4335043" h="4533379">
                <a:moveTo>
                  <a:pt x="0" y="0"/>
                </a:moveTo>
                <a:lnTo>
                  <a:pt x="4335043" y="0"/>
                </a:lnTo>
                <a:lnTo>
                  <a:pt x="4335043" y="4533379"/>
                </a:lnTo>
                <a:lnTo>
                  <a:pt x="0" y="45333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525</Words>
  <Application>Microsoft Office PowerPoint</Application>
  <PresentationFormat>Custom</PresentationFormat>
  <Paragraphs>121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Cinzel</vt:lpstr>
      <vt:lpstr>Times New Roman</vt:lpstr>
      <vt:lpstr>Calibri</vt:lpstr>
      <vt:lpstr>Canva Sans Bold</vt:lpstr>
      <vt:lpstr>Glacial Indifference Bold</vt:lpstr>
      <vt:lpstr>Roboto Condensed Bold</vt:lpstr>
      <vt:lpstr>Copperplate Gothic 32 AB</vt:lpstr>
      <vt:lpstr>Canva Sans</vt:lpstr>
      <vt:lpstr>Arial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 PPT</dc:title>
  <cp:lastModifiedBy>sowmya2019gm@gmail.com</cp:lastModifiedBy>
  <cp:revision>2</cp:revision>
  <dcterms:created xsi:type="dcterms:W3CDTF">2006-08-16T00:00:00Z</dcterms:created>
  <dcterms:modified xsi:type="dcterms:W3CDTF">2024-07-15T16:00:28Z</dcterms:modified>
  <dc:identifier>DAGLB1zcPqo</dc:identifier>
</cp:coreProperties>
</file>

<file path=docProps/thumbnail.jpeg>
</file>